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72" r:id="rId8"/>
    <p:sldId id="263" r:id="rId9"/>
    <p:sldId id="264" r:id="rId10"/>
    <p:sldId id="270" r:id="rId11"/>
    <p:sldId id="271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097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28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4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88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9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39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764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97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36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43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494FC-293C-48BD-B6AE-BE4B62294F8B}" type="datetimeFigureOut">
              <a:rPr lang="nl-NL" smtClean="0"/>
              <a:t>7-10-2015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8968A-8B16-41BF-9A1F-DFBDDFEA57A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4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95104" y="500185"/>
            <a:ext cx="9144000" cy="1723349"/>
          </a:xfrm>
        </p:spPr>
        <p:txBody>
          <a:bodyPr>
            <a:normAutofit/>
          </a:bodyPr>
          <a:lstStyle/>
          <a:p>
            <a:r>
              <a:rPr lang="nl-NL" sz="4000" dirty="0" smtClean="0"/>
              <a:t>Welkom bij de voorbereidingsbijeenkomst</a:t>
            </a:r>
            <a:br>
              <a:rPr lang="nl-NL" sz="4000" dirty="0" smtClean="0"/>
            </a:br>
            <a:r>
              <a:rPr lang="nl-NL" sz="4000" dirty="0"/>
              <a:t>v</a:t>
            </a:r>
            <a:r>
              <a:rPr lang="nl-NL" sz="4000" dirty="0" smtClean="0"/>
              <a:t>oor ouderen en mantelzorgers</a:t>
            </a:r>
            <a:endParaRPr lang="nl-NL" sz="4000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6" b="27615"/>
          <a:stretch>
            <a:fillRect/>
          </a:stretch>
        </p:blipFill>
        <p:spPr>
          <a:xfrm>
            <a:off x="2650232" y="2383460"/>
            <a:ext cx="7151427" cy="37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3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454" y="406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Groepsindeling </a:t>
            </a:r>
            <a:br>
              <a:rPr lang="nl-NL" dirty="0" smtClean="0"/>
            </a:br>
            <a:r>
              <a:rPr lang="nl-NL" dirty="0" smtClean="0"/>
              <a:t>ouderen en mantelzorgers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55324" y="2116533"/>
            <a:ext cx="6364730" cy="17127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In kleine groepen vertellen over uw </a:t>
            </a:r>
            <a:r>
              <a:rPr lang="nl-NL" dirty="0" smtClean="0"/>
              <a:t>motivatie om mee te doen in de lessen.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</a:t>
            </a:r>
            <a:r>
              <a:rPr lang="nl-NL" dirty="0" smtClean="0"/>
              <a:t>ort de eigen verhalen delen 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31" y="1961941"/>
            <a:ext cx="3907695" cy="4140000"/>
          </a:xfrm>
          <a:prstGeom prst="rect">
            <a:avLst/>
          </a:prstGeom>
        </p:spPr>
      </p:pic>
      <p:pic>
        <p:nvPicPr>
          <p:cNvPr id="7" name="Afbeelding 5" descr="LOGO_schuin_familieinzicht_fc kle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73540"/>
            <a:ext cx="10515600" cy="103163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                                   </a:t>
            </a:r>
            <a:r>
              <a:rPr lang="nl-NL" sz="4900" dirty="0" smtClean="0"/>
              <a:t>Tot slot</a:t>
            </a:r>
            <a:br>
              <a:rPr lang="nl-NL" sz="4900" dirty="0" smtClean="0"/>
            </a:br>
            <a:endParaRPr lang="nl-NL" sz="49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sz="3200" dirty="0" smtClean="0"/>
              <a:t>Vragen? </a:t>
            </a:r>
          </a:p>
          <a:p>
            <a:r>
              <a:rPr lang="nl-NL" sz="3200" dirty="0" smtClean="0"/>
              <a:t>Uitdelen van de trajectbeschrijving</a:t>
            </a:r>
            <a:endParaRPr lang="nl-NL" sz="3200" dirty="0"/>
          </a:p>
          <a:p>
            <a:endParaRPr lang="nl-NL" sz="3200" dirty="0" smtClean="0"/>
          </a:p>
          <a:p>
            <a:pPr marL="0" indent="0" algn="ctr">
              <a:buNone/>
            </a:pPr>
            <a:r>
              <a:rPr lang="nl-NL" sz="4800" dirty="0" smtClean="0"/>
              <a:t>Dank voor uw aandacht!</a:t>
            </a:r>
          </a:p>
        </p:txBody>
      </p:sp>
      <p:pic>
        <p:nvPicPr>
          <p:cNvPr id="6" name="Afbeelding 5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171938"/>
            <a:ext cx="5869355" cy="1326534"/>
          </a:xfrm>
        </p:spPr>
        <p:txBody>
          <a:bodyPr/>
          <a:lstStyle/>
          <a:p>
            <a:pPr>
              <a:tabLst>
                <a:tab pos="3767138" algn="l"/>
              </a:tabLst>
            </a:pPr>
            <a:r>
              <a:rPr lang="nl-NL" dirty="0" smtClean="0"/>
              <a:t>Voorstelrondje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9938" y="1664677"/>
            <a:ext cx="8409942" cy="4693769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Wie zijn wij? (docenten) </a:t>
            </a:r>
          </a:p>
          <a:p>
            <a:pPr marL="0" indent="0">
              <a:buNone/>
            </a:pPr>
            <a:r>
              <a:rPr lang="nl-NL" dirty="0" smtClean="0"/>
              <a:t>Wie bent u? (ouderen, mantelzorgers)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Naam</a:t>
            </a:r>
          </a:p>
          <a:p>
            <a:r>
              <a:rPr lang="nl-NL" dirty="0" smtClean="0"/>
              <a:t>Geeft zorg aan, ontvangt zorg van….</a:t>
            </a:r>
          </a:p>
          <a:p>
            <a:r>
              <a:rPr lang="nl-NL" dirty="0" smtClean="0"/>
              <a:t>Reden om mee te doen</a:t>
            </a:r>
          </a:p>
          <a:p>
            <a:r>
              <a:rPr lang="nl-NL" dirty="0" smtClean="0"/>
              <a:t>Verwachtingen – wensen – bijeenkomst geslaagd als….</a:t>
            </a:r>
            <a:endParaRPr lang="nl-NL" dirty="0"/>
          </a:p>
        </p:txBody>
      </p:sp>
      <p:pic>
        <p:nvPicPr>
          <p:cNvPr id="6" name="Afbeelding 5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3850" y="5904712"/>
            <a:ext cx="1781533" cy="576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44" y="438206"/>
            <a:ext cx="4814999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8629" y="453292"/>
            <a:ext cx="8219256" cy="63712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Leerdoelen van Familie (in)zicht       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715692" y="1545120"/>
            <a:ext cx="11020468" cy="7006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 smtClean="0"/>
              <a:t>1. </a:t>
            </a:r>
            <a:r>
              <a:rPr lang="nl-NL" sz="2200" dirty="0" smtClean="0"/>
              <a:t>Vergroten van de kennis en het begrip van de studenten over het samenwerken in de ouderenzorg met familie en mantelzorgers.  </a:t>
            </a: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Werken in ‘De Driehoek’</a:t>
            </a:r>
          </a:p>
          <a:p>
            <a:endParaRPr lang="nl-NL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Afbeelding 6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6016168"/>
            <a:ext cx="1781533" cy="5760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19015" y="2428784"/>
            <a:ext cx="11190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2. </a:t>
            </a:r>
            <a:r>
              <a:rPr lang="nl-NL" sz="2200" dirty="0" smtClean="0"/>
              <a:t>Vergroten </a:t>
            </a:r>
            <a:r>
              <a:rPr lang="nl-NL" sz="2200" dirty="0"/>
              <a:t>van de vaardigheden van studenten om gesprekken te voeren over zorg met ouderen en hun familie en mantelzorgers. </a:t>
            </a:r>
            <a:r>
              <a:rPr lang="nl-NL" sz="2200" dirty="0" smtClean="0"/>
              <a:t> </a:t>
            </a: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Gesprekken </a:t>
            </a:r>
            <a:r>
              <a:rPr lang="nl-NL" sz="2200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‘De Driehoek’</a:t>
            </a:r>
            <a:endParaRPr lang="nl-NL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4415692" y="3357377"/>
            <a:ext cx="7320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5113" algn="l"/>
              </a:tabLst>
            </a:pPr>
            <a:r>
              <a:rPr lang="nl-NL" sz="2000" dirty="0" smtClean="0"/>
              <a:t>3. </a:t>
            </a:r>
            <a:r>
              <a:rPr lang="nl-NL" sz="2200" dirty="0" smtClean="0"/>
              <a:t>Inspireren </a:t>
            </a:r>
            <a:r>
              <a:rPr lang="nl-NL" sz="2200" dirty="0"/>
              <a:t>van studenten om te gaan werken in de </a:t>
            </a:r>
            <a:r>
              <a:rPr lang="nl-NL" sz="2200" dirty="0" smtClean="0"/>
              <a:t>ouderenzorg.  </a:t>
            </a: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Werken </a:t>
            </a:r>
            <a:r>
              <a:rPr lang="nl-NL" sz="2200" dirty="0">
                <a:solidFill>
                  <a:schemeClr val="accent6">
                    <a:lumMod val="75000"/>
                  </a:schemeClr>
                </a:solidFill>
              </a:rPr>
              <a:t>in de ouderenzorg = leuk en </a:t>
            </a: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interessant </a:t>
            </a:r>
            <a:endParaRPr lang="nl-NL" sz="22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nl-NL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486031" y="4506580"/>
            <a:ext cx="75696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NL" sz="2400" dirty="0">
                <a:solidFill>
                  <a:srgbClr val="336600"/>
                </a:solidFill>
              </a:rPr>
              <a:t>Bijzonder aan dit lespakket: 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Ouderen </a:t>
            </a:r>
            <a:r>
              <a:rPr lang="nl-NL" sz="2400" dirty="0"/>
              <a:t>en mantelzorgers </a:t>
            </a:r>
            <a:r>
              <a:rPr lang="nl-NL" sz="2400" dirty="0" smtClean="0"/>
              <a:t>leveren een belangrijke bijdrage, zij vertellen vanuit hun perspectief.</a:t>
            </a:r>
            <a:endParaRPr lang="nl-NL" sz="2400" dirty="0"/>
          </a:p>
          <a:p>
            <a:pPr>
              <a:buNone/>
            </a:pPr>
            <a:endParaRPr lang="nl-NL" sz="2000" b="1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2" y="3473032"/>
            <a:ext cx="369707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86372" y="220047"/>
            <a:ext cx="8219256" cy="850106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Werken in ´De Driehoek´</a:t>
            </a:r>
            <a:endParaRPr lang="nl-NL" dirty="0"/>
          </a:p>
        </p:txBody>
      </p:sp>
      <p:pic>
        <p:nvPicPr>
          <p:cNvPr id="11" name="Afbeelding 10" descr="drieho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508" y="1306670"/>
            <a:ext cx="4776919" cy="4264918"/>
          </a:xfrm>
          <a:prstGeom prst="rect">
            <a:avLst/>
          </a:prstGeom>
        </p:spPr>
      </p:pic>
      <p:pic>
        <p:nvPicPr>
          <p:cNvPr id="12" name="Afbeelding 11" descr="banner-famil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8565" y="5626295"/>
            <a:ext cx="2753109" cy="828791"/>
          </a:xfrm>
          <a:prstGeom prst="rect">
            <a:avLst/>
          </a:prstGeom>
        </p:spPr>
      </p:pic>
      <p:pic>
        <p:nvPicPr>
          <p:cNvPr id="13" name="Afbeelding 12" descr="banner-verzorge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7687" y="5571587"/>
            <a:ext cx="2753109" cy="828791"/>
          </a:xfrm>
          <a:prstGeom prst="rect">
            <a:avLst/>
          </a:prstGeom>
        </p:spPr>
      </p:pic>
      <p:pic>
        <p:nvPicPr>
          <p:cNvPr id="14" name="Afbeelding 13" descr="banner-oude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8566" y="1297610"/>
            <a:ext cx="2753109" cy="828791"/>
          </a:xfrm>
          <a:prstGeom prst="rect">
            <a:avLst/>
          </a:prstGeom>
        </p:spPr>
      </p:pic>
      <p:pic>
        <p:nvPicPr>
          <p:cNvPr id="8" name="Afbeelding 7" descr="LOGO_schuin_familieinzicht_fc kle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08629" y="187568"/>
            <a:ext cx="8219256" cy="778149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Hoe zit Familie (in)zicht in elkaar?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68490" y="1166856"/>
            <a:ext cx="10650161" cy="2312010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 smtClean="0"/>
              <a:t>Deze voorbereidingsbijeenkomst </a:t>
            </a:r>
          </a:p>
          <a:p>
            <a:r>
              <a:rPr lang="nl-NL" sz="2400" dirty="0" smtClean="0"/>
              <a:t>De e-module ´Ouderen en mantelzorgers in de klas’ maken</a:t>
            </a:r>
          </a:p>
          <a:p>
            <a:r>
              <a:rPr lang="nl-NL" sz="2400" dirty="0" smtClean="0"/>
              <a:t>Traject van vier blokken verspreid over acht weken </a:t>
            </a:r>
          </a:p>
          <a:p>
            <a:r>
              <a:rPr lang="nl-NL" sz="2400" dirty="0" smtClean="0"/>
              <a:t>Elk blok bestaat uit een e-module gevolgd door een bijeenkomst</a:t>
            </a:r>
          </a:p>
          <a:p>
            <a:r>
              <a:rPr lang="nl-NL" sz="2400" dirty="0" smtClean="0"/>
              <a:t>Bijeenkomsten: ouderen, mantelzorgers, studenten en </a:t>
            </a:r>
            <a:r>
              <a:rPr lang="nl-NL" sz="2400" dirty="0" smtClean="0"/>
              <a:t>professionele zorgverleners</a:t>
            </a:r>
            <a:r>
              <a:rPr lang="nl-NL" sz="2400" dirty="0" smtClean="0"/>
              <a:t> </a:t>
            </a:r>
            <a:r>
              <a:rPr lang="nl-NL" sz="2400" dirty="0" smtClean="0"/>
              <a:t>gaan met elkaar aan de slag</a:t>
            </a:r>
          </a:p>
          <a:p>
            <a:pPr>
              <a:buNone/>
            </a:pPr>
            <a:endParaRPr lang="nl-NL" sz="1800" dirty="0"/>
          </a:p>
        </p:txBody>
      </p:sp>
      <p:pic>
        <p:nvPicPr>
          <p:cNvPr id="7" name="Afbeelding 6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6103214"/>
            <a:ext cx="1781533" cy="576064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503583" y="4108174"/>
            <a:ext cx="1013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144717"/>
              </p:ext>
            </p:extLst>
          </p:nvPr>
        </p:nvGraphicFramePr>
        <p:xfrm>
          <a:off x="268170" y="3602891"/>
          <a:ext cx="11641248" cy="224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472"/>
                <a:gridCol w="1293472"/>
                <a:gridCol w="1333932"/>
                <a:gridCol w="1253012"/>
                <a:gridCol w="1293472"/>
                <a:gridCol w="1293472"/>
                <a:gridCol w="1293472"/>
                <a:gridCol w="1293472"/>
                <a:gridCol w="1293472"/>
              </a:tblGrid>
              <a:tr h="350129">
                <a:tc>
                  <a:txBody>
                    <a:bodyPr/>
                    <a:lstStyle/>
                    <a:p>
                      <a:r>
                        <a:rPr lang="nl-NL" dirty="0" smtClean="0"/>
                        <a:t>Week 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</a:t>
                      </a:r>
                      <a:r>
                        <a:rPr lang="nl-NL" baseline="0" dirty="0" smtClean="0"/>
                        <a:t> 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Week 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Voorbereiding</a:t>
                      </a:r>
                    </a:p>
                    <a:p>
                      <a:r>
                        <a:rPr lang="nl-NL" sz="1300" dirty="0" smtClean="0"/>
                        <a:t>Ouderen</a:t>
                      </a:r>
                      <a:r>
                        <a:rPr lang="nl-NL" sz="1300" baseline="0" dirty="0" smtClean="0"/>
                        <a:t> en mantelzorgers</a:t>
                      </a:r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Voorbereidings-module</a:t>
                      </a:r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err="1" smtClean="0"/>
                        <a:t>Kennismakings-bijeenkomst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E-module 1</a:t>
                      </a:r>
                    </a:p>
                    <a:p>
                      <a:endParaRPr lang="nl-NL" sz="1300" dirty="0" smtClean="0"/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Het</a:t>
                      </a:r>
                      <a:r>
                        <a:rPr lang="nl-NL" sz="1300" baseline="0" dirty="0" smtClean="0"/>
                        <a:t> perspectief van de oudere</a:t>
                      </a:r>
                    </a:p>
                    <a:p>
                      <a:r>
                        <a:rPr lang="nl-NL" sz="1300" baseline="0" dirty="0" smtClean="0"/>
                        <a:t>+</a:t>
                      </a:r>
                    </a:p>
                    <a:p>
                      <a:r>
                        <a:rPr lang="nl-NL" sz="1300" baseline="0" dirty="0" smtClean="0"/>
                        <a:t>Huiswerk-opdracht</a:t>
                      </a:r>
                      <a:endParaRPr lang="nl-NL" sz="13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Eerste</a:t>
                      </a:r>
                      <a:r>
                        <a:rPr lang="nl-NL" sz="1300" baseline="0" dirty="0" smtClean="0"/>
                        <a:t> </a:t>
                      </a:r>
                      <a:r>
                        <a:rPr lang="nl-NL" sz="1300" dirty="0" smtClean="0"/>
                        <a:t>bijeenkomst</a:t>
                      </a:r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Het perspectief van de oudere</a:t>
                      </a:r>
                      <a:endParaRPr lang="nl-NL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E</a:t>
                      </a:r>
                      <a:r>
                        <a:rPr lang="nl-NL" sz="1300" baseline="0" dirty="0" smtClean="0"/>
                        <a:t>-module 2</a:t>
                      </a:r>
                    </a:p>
                    <a:p>
                      <a:endParaRPr lang="nl-NL" sz="1300" baseline="0" dirty="0" smtClean="0"/>
                    </a:p>
                    <a:p>
                      <a:endParaRPr lang="nl-NL" sz="1300" baseline="0" dirty="0" smtClean="0"/>
                    </a:p>
                    <a:p>
                      <a:r>
                        <a:rPr lang="nl-NL" sz="1300" baseline="0" dirty="0" smtClean="0"/>
                        <a:t>Het perspectief van de mantelzorger</a:t>
                      </a:r>
                    </a:p>
                    <a:p>
                      <a:r>
                        <a:rPr lang="nl-NL" sz="1300" baseline="0" dirty="0" smtClean="0"/>
                        <a:t>+</a:t>
                      </a:r>
                    </a:p>
                    <a:p>
                      <a:r>
                        <a:rPr lang="nl-NL" sz="1300" baseline="0" dirty="0" smtClean="0"/>
                        <a:t>Huiswerk-opdracht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Tweede bijeenkomst</a:t>
                      </a:r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Het perspectief van de mantelzorger</a:t>
                      </a:r>
                      <a:endParaRPr lang="nl-NL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E-module 3</a:t>
                      </a:r>
                    </a:p>
                    <a:p>
                      <a:endParaRPr lang="nl-NL" sz="1300" dirty="0" smtClean="0"/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Het netwerk</a:t>
                      </a:r>
                    </a:p>
                    <a:p>
                      <a:r>
                        <a:rPr lang="nl-NL" sz="1300" dirty="0" smtClean="0"/>
                        <a:t>+</a:t>
                      </a:r>
                    </a:p>
                    <a:p>
                      <a:r>
                        <a:rPr lang="nl-NL" sz="1300" dirty="0" smtClean="0"/>
                        <a:t>Huiswerk-opdracht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Derde</a:t>
                      </a:r>
                      <a:r>
                        <a:rPr lang="nl-NL" sz="1300" baseline="0" dirty="0" smtClean="0"/>
                        <a:t> bijeenkomst</a:t>
                      </a:r>
                    </a:p>
                    <a:p>
                      <a:endParaRPr lang="nl-NL" sz="1300" baseline="0" dirty="0" smtClean="0"/>
                    </a:p>
                    <a:p>
                      <a:r>
                        <a:rPr lang="nl-NL" sz="1300" baseline="0" dirty="0" smtClean="0"/>
                        <a:t>Het netwerk</a:t>
                      </a:r>
                      <a:endParaRPr lang="nl-NL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E-module 4</a:t>
                      </a:r>
                    </a:p>
                    <a:p>
                      <a:endParaRPr lang="nl-NL" sz="1300" dirty="0" smtClean="0"/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Het perspectief van</a:t>
                      </a:r>
                      <a:r>
                        <a:rPr lang="nl-NL" sz="1300" baseline="0" dirty="0" smtClean="0"/>
                        <a:t> de professional</a:t>
                      </a:r>
                    </a:p>
                    <a:p>
                      <a:r>
                        <a:rPr lang="nl-NL" sz="1300" baseline="0" dirty="0" smtClean="0"/>
                        <a:t>+</a:t>
                      </a:r>
                    </a:p>
                    <a:p>
                      <a:r>
                        <a:rPr lang="nl-NL" sz="1300" baseline="0" dirty="0" smtClean="0"/>
                        <a:t>Huiswerk-opdracht </a:t>
                      </a:r>
                      <a:endParaRPr lang="nl-N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300" dirty="0" smtClean="0"/>
                        <a:t>Vierde bijeenkomst</a:t>
                      </a:r>
                    </a:p>
                    <a:p>
                      <a:endParaRPr lang="nl-NL" sz="13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300" dirty="0" smtClean="0"/>
                        <a:t>Het perspectief van</a:t>
                      </a:r>
                      <a:r>
                        <a:rPr lang="nl-NL" sz="1300" baseline="0" dirty="0" smtClean="0"/>
                        <a:t> de professional</a:t>
                      </a:r>
                    </a:p>
                    <a:p>
                      <a:endParaRPr lang="nl-NL" sz="1300" dirty="0" smtClean="0"/>
                    </a:p>
                    <a:p>
                      <a:r>
                        <a:rPr lang="nl-NL" sz="1300" dirty="0" smtClean="0"/>
                        <a:t>Beoordeling en afsluiting</a:t>
                      </a:r>
                      <a:endParaRPr lang="nl-NL" sz="13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1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1626" y="359507"/>
            <a:ext cx="10515600" cy="64358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Demonstratie e-module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087" y="1441312"/>
            <a:ext cx="8189843" cy="3223453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Hoe en waar is de e-module </a:t>
            </a:r>
            <a:r>
              <a:rPr lang="nl-NL" dirty="0"/>
              <a:t>te vinden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Toetsend leren: vragen beantwoorden en feedback krijgen</a:t>
            </a:r>
            <a:br>
              <a:rPr lang="nl-NL" dirty="0" smtClean="0"/>
            </a:br>
            <a:r>
              <a:rPr lang="nl-NL" dirty="0" smtClean="0"/>
              <a:t> </a:t>
            </a:r>
          </a:p>
          <a:p>
            <a:r>
              <a:rPr lang="nl-NL" dirty="0" smtClean="0"/>
              <a:t>Goed en fout is niet zo belangrijk, het gaat om de discussie</a:t>
            </a:r>
          </a:p>
          <a:p>
            <a:endParaRPr lang="nl-NL" dirty="0" smtClean="0"/>
          </a:p>
          <a:p>
            <a:r>
              <a:rPr lang="nl-NL" dirty="0" smtClean="0"/>
              <a:t>Zelf opzoeken van de e-module</a:t>
            </a:r>
          </a:p>
          <a:p>
            <a:endParaRPr lang="nl-NL" dirty="0"/>
          </a:p>
          <a:p>
            <a:r>
              <a:rPr lang="nl-NL" dirty="0" smtClean="0"/>
              <a:t>Filmpjes met geluid, als het niet lukt dan…….. (wie helpt?)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" y="4782461"/>
            <a:ext cx="4533899" cy="188118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77" y="4668698"/>
            <a:ext cx="3046375" cy="19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7257" y="365125"/>
            <a:ext cx="10515600" cy="708301"/>
          </a:xfrm>
        </p:spPr>
        <p:txBody>
          <a:bodyPr/>
          <a:lstStyle/>
          <a:p>
            <a:pPr algn="ctr"/>
            <a:r>
              <a:rPr lang="nl-NL" dirty="0" smtClean="0"/>
              <a:t>Demonstratie e-module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97257" y="1441312"/>
            <a:ext cx="10515600" cy="4351338"/>
          </a:xfrm>
        </p:spPr>
        <p:txBody>
          <a:bodyPr/>
          <a:lstStyle/>
          <a:p>
            <a:r>
              <a:rPr lang="nl-NL" dirty="0" smtClean="0"/>
              <a:t>Hier moet een slide komen met een link naar de module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754" y="346063"/>
            <a:ext cx="9876692" cy="763722"/>
          </a:xfrm>
        </p:spPr>
        <p:txBody>
          <a:bodyPr>
            <a:noAutofit/>
          </a:bodyPr>
          <a:lstStyle/>
          <a:p>
            <a:r>
              <a:rPr lang="nl-NL" sz="3600" dirty="0" smtClean="0"/>
              <a:t>Wat verwachten wij van ouderen en mantelzorgers</a:t>
            </a:r>
            <a:r>
              <a:rPr lang="nl-NL" sz="3600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18051" y="1586523"/>
            <a:ext cx="9488557" cy="2958973"/>
          </a:xfrm>
        </p:spPr>
        <p:txBody>
          <a:bodyPr>
            <a:normAutofit fontScale="92500"/>
          </a:bodyPr>
          <a:lstStyle/>
          <a:p>
            <a:pPr lvl="1"/>
            <a:r>
              <a:rPr lang="nl-NL" dirty="0" smtClean="0"/>
              <a:t>Maken van de voorbereidingsmodule (de rest mag ook, maar hoeft niet)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Viermaal in een lesgroep aanwezig zijn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In een les een presentatie geven (spreek af wie wanneer aan de beurt is)</a:t>
            </a:r>
          </a:p>
          <a:p>
            <a:pPr lvl="1"/>
            <a:endParaRPr lang="nl-NL" dirty="0"/>
          </a:p>
          <a:p>
            <a:pPr lvl="1"/>
            <a:r>
              <a:rPr lang="nl-NL" dirty="0" smtClean="0"/>
              <a:t>Studenten waarderen, feedback geven en op weg helpen </a:t>
            </a:r>
          </a:p>
        </p:txBody>
      </p:sp>
      <p:pic>
        <p:nvPicPr>
          <p:cNvPr id="6" name="Afbeelding 5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683" y="3117256"/>
            <a:ext cx="3759057" cy="2669806"/>
          </a:xfrm>
          <a:prstGeom prst="rect">
            <a:avLst/>
          </a:prstGeom>
        </p:spPr>
      </p:pic>
      <p:pic>
        <p:nvPicPr>
          <p:cNvPr id="7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816" y="1207795"/>
            <a:ext cx="1835199" cy="12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0708" y="359084"/>
            <a:ext cx="8628907" cy="702365"/>
          </a:xfrm>
        </p:spPr>
        <p:txBody>
          <a:bodyPr>
            <a:noAutofit/>
          </a:bodyPr>
          <a:lstStyle/>
          <a:p>
            <a:r>
              <a:rPr lang="nl-NL" dirty="0"/>
              <a:t>O</a:t>
            </a:r>
            <a:r>
              <a:rPr lang="nl-NL" dirty="0" smtClean="0"/>
              <a:t>uderen en mantelzorgers vertellen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9749" y="1463515"/>
            <a:ext cx="8613573" cy="452246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6000" dirty="0" smtClean="0"/>
              <a:t>Geef een korte presentatie (10 tot 15 minuten) </a:t>
            </a:r>
            <a:r>
              <a:rPr lang="nl-NL" sz="5500" dirty="0" smtClean="0"/>
              <a:t/>
            </a:r>
            <a:br>
              <a:rPr lang="nl-NL" sz="5500" dirty="0" smtClean="0"/>
            </a:br>
            <a:endParaRPr lang="nl-NL" sz="5500" dirty="0"/>
          </a:p>
          <a:p>
            <a:r>
              <a:rPr lang="nl-NL" sz="5100" dirty="0" smtClean="0"/>
              <a:t>Vertel wie u </a:t>
            </a:r>
            <a:r>
              <a:rPr lang="nl-NL" sz="5100" dirty="0"/>
              <a:t>bent en </a:t>
            </a:r>
            <a:r>
              <a:rPr lang="nl-NL" sz="5100" dirty="0" smtClean="0"/>
              <a:t>wat uw achtergrond is</a:t>
            </a:r>
          </a:p>
          <a:p>
            <a:endParaRPr lang="nl-NL" sz="5100" dirty="0"/>
          </a:p>
          <a:p>
            <a:r>
              <a:rPr lang="nl-NL" sz="5100" dirty="0" smtClean="0"/>
              <a:t>Vertel voor </a:t>
            </a:r>
            <a:r>
              <a:rPr lang="nl-NL" sz="5100" dirty="0"/>
              <a:t>wie </a:t>
            </a:r>
            <a:r>
              <a:rPr lang="nl-NL" sz="5100" dirty="0" smtClean="0"/>
              <a:t>u zorgt </a:t>
            </a:r>
            <a:r>
              <a:rPr lang="nl-NL" sz="5100" dirty="0"/>
              <a:t>of van wie </a:t>
            </a:r>
            <a:r>
              <a:rPr lang="nl-NL" sz="5100" dirty="0" smtClean="0"/>
              <a:t>u </a:t>
            </a:r>
            <a:r>
              <a:rPr lang="nl-NL" sz="5100" dirty="0"/>
              <a:t>zorg ontvangt, </a:t>
            </a:r>
            <a:r>
              <a:rPr lang="nl-NL" sz="5100" dirty="0" smtClean="0"/>
              <a:t>welke ervaringen u daarmee heeft en wat </a:t>
            </a:r>
            <a:r>
              <a:rPr lang="nl-NL" sz="5100" dirty="0"/>
              <a:t>die voor </a:t>
            </a:r>
            <a:r>
              <a:rPr lang="nl-NL" sz="5100" dirty="0" smtClean="0"/>
              <a:t>u </a:t>
            </a:r>
            <a:r>
              <a:rPr lang="nl-NL" sz="5100" dirty="0"/>
              <a:t>betekenen in positieve en negatieve </a:t>
            </a:r>
            <a:r>
              <a:rPr lang="nl-NL" sz="5100" dirty="0" smtClean="0"/>
              <a:t>zin</a:t>
            </a:r>
          </a:p>
          <a:p>
            <a:endParaRPr lang="nl-NL" sz="5100" dirty="0"/>
          </a:p>
          <a:p>
            <a:r>
              <a:rPr lang="nl-NL" sz="5100" dirty="0" smtClean="0"/>
              <a:t>Vertel </a:t>
            </a:r>
            <a:r>
              <a:rPr lang="nl-NL" sz="5100" dirty="0"/>
              <a:t>over de samenwerking met de </a:t>
            </a:r>
            <a:r>
              <a:rPr lang="nl-NL" sz="5100" dirty="0" smtClean="0"/>
              <a:t>professionele zorgverleners. </a:t>
            </a:r>
            <a:r>
              <a:rPr lang="nl-NL" sz="5100" dirty="0"/>
              <a:t>Wat gaat goed en wat kan beter</a:t>
            </a:r>
            <a:r>
              <a:rPr lang="nl-NL" sz="5100" dirty="0" smtClean="0"/>
              <a:t>?</a:t>
            </a:r>
          </a:p>
          <a:p>
            <a:endParaRPr lang="nl-NL" sz="5100" dirty="0"/>
          </a:p>
          <a:p>
            <a:r>
              <a:rPr lang="nl-NL" sz="5100" dirty="0" smtClean="0"/>
              <a:t>Vertel </a:t>
            </a:r>
            <a:r>
              <a:rPr lang="nl-NL" sz="5100" dirty="0"/>
              <a:t>welke tips </a:t>
            </a:r>
            <a:r>
              <a:rPr lang="nl-NL" sz="5100" dirty="0" smtClean="0"/>
              <a:t>u </a:t>
            </a:r>
            <a:r>
              <a:rPr lang="nl-NL" sz="5100" dirty="0"/>
              <a:t>hebt voor toekomstige </a:t>
            </a:r>
            <a:r>
              <a:rPr lang="nl-NL" sz="5100" dirty="0" smtClean="0"/>
              <a:t>professionals</a:t>
            </a:r>
            <a:endParaRPr lang="nl-NL" sz="5100" dirty="0"/>
          </a:p>
          <a:p>
            <a:pPr marL="0" indent="0">
              <a:buNone/>
            </a:pPr>
            <a:r>
              <a:rPr lang="nl-NL" sz="5100" dirty="0"/>
              <a:t/>
            </a:r>
            <a:br>
              <a:rPr lang="nl-NL" sz="5100" dirty="0"/>
            </a:br>
            <a:endParaRPr lang="nl-NL" sz="5100" dirty="0"/>
          </a:p>
          <a:p>
            <a:pPr marL="0" indent="0" algn="ctr">
              <a:buNone/>
            </a:pPr>
            <a:r>
              <a:rPr lang="nl-NL" sz="6000" dirty="0"/>
              <a:t>Na de presentatie is er ruimte voor </a:t>
            </a:r>
            <a:r>
              <a:rPr lang="nl-NL" sz="6000" dirty="0" smtClean="0"/>
              <a:t>vragen (5 tot 10 minuten)</a:t>
            </a:r>
            <a:endParaRPr lang="nl-NL" sz="6000" dirty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</p:txBody>
      </p:sp>
      <p:pic>
        <p:nvPicPr>
          <p:cNvPr id="6" name="Afbeelding 5" descr="LOGO_schuin_familieinzicht_fc kle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27885" y="5985984"/>
            <a:ext cx="1781533" cy="5760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55" y="1655418"/>
            <a:ext cx="2850973" cy="3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386</Words>
  <Application>Microsoft Office PowerPoint</Application>
  <PresentationFormat>Widescreen</PresentationFormat>
  <Paragraphs>113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Welkom bij de voorbereidingsbijeenkomst voor ouderen en mantelzorgers</vt:lpstr>
      <vt:lpstr>Voorstelrondje</vt:lpstr>
      <vt:lpstr>Leerdoelen van Familie (in)zicht        </vt:lpstr>
      <vt:lpstr>Werken in ´De Driehoek´</vt:lpstr>
      <vt:lpstr>Hoe zit Familie (in)zicht in elkaar?</vt:lpstr>
      <vt:lpstr>Demonstratie e-module </vt:lpstr>
      <vt:lpstr>Demonstratie e-module </vt:lpstr>
      <vt:lpstr>Wat verwachten wij van ouderen en mantelzorgers?</vt:lpstr>
      <vt:lpstr>Ouderen en mantelzorgers vertellen</vt:lpstr>
      <vt:lpstr>Groepsindeling  ouderen en mantelzorgers</vt:lpstr>
      <vt:lpstr>                                    Tot slot </vt:lpstr>
    </vt:vector>
  </TitlesOfParts>
  <Company>Deltion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Voorbereidingsbijeenkomst  Familie(in)zicht</dc:title>
  <dc:creator>Cornelis Kapitein</dc:creator>
  <cp:lastModifiedBy>Gerry Van der Hulst</cp:lastModifiedBy>
  <cp:revision>29</cp:revision>
  <dcterms:created xsi:type="dcterms:W3CDTF">2015-05-08T04:44:59Z</dcterms:created>
  <dcterms:modified xsi:type="dcterms:W3CDTF">2015-10-07T12:30:11Z</dcterms:modified>
</cp:coreProperties>
</file>